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4" r:id="rId5"/>
    <p:sldId id="259" r:id="rId6"/>
    <p:sldId id="263" r:id="rId7"/>
    <p:sldId id="262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04" y="-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oonlight title.png"/>
          <p:cNvPicPr>
            <a:picLocks noChangeAspect="1"/>
          </p:cNvPicPr>
          <p:nvPr/>
        </p:nvPicPr>
        <p:blipFill>
          <a:blip r:embed="rId2" cstate="print"/>
          <a:srcRect l="6765" r="4151" b="4117"/>
          <a:stretch>
            <a:fillRect/>
          </a:stretch>
        </p:blipFill>
        <p:spPr>
          <a:xfrm>
            <a:off x="0" y="0"/>
            <a:ext cx="9144000" cy="6859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5410200" cy="1801906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733800"/>
            <a:ext cx="4724400" cy="1676400"/>
          </a:xfrm>
        </p:spPr>
        <p:txBody>
          <a:bodyPr>
            <a:normAutofit/>
          </a:bodyPr>
          <a:lstStyle>
            <a:lvl1pPr marL="0" indent="0" algn="l">
              <a:buNone/>
              <a:defRPr sz="22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47908"/>
            <a:ext cx="2133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0" y="6544234"/>
            <a:ext cx="2895600" cy="182880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11960"/>
            <a:ext cx="1066800" cy="21515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1981201"/>
            <a:ext cx="5325315" cy="3841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93751"/>
            <a:ext cx="1371600" cy="504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6438" y="793751"/>
            <a:ext cx="4500562" cy="504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section.png"/>
          <p:cNvPicPr>
            <a:picLocks noChangeAspect="1"/>
          </p:cNvPicPr>
          <p:nvPr/>
        </p:nvPicPr>
        <p:blipFill>
          <a:blip r:embed="rId2" cstate="print"/>
          <a:srcRect l="6389" r="4959" b="27051"/>
          <a:stretch>
            <a:fillRect/>
          </a:stretch>
        </p:blipFill>
        <p:spPr>
          <a:xfrm>
            <a:off x="0" y="0"/>
            <a:ext cx="9144000" cy="68587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772400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2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86200"/>
            <a:ext cx="7772400" cy="941294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000" kern="1200">
                <a:gradFill>
                  <a:gsLst>
                    <a:gs pos="0">
                      <a:schemeClr val="bg1"/>
                    </a:gs>
                    <a:gs pos="90000">
                      <a:schemeClr val="bg2">
                        <a:lumMod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6438" y="2003425"/>
            <a:ext cx="2971800" cy="383222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03425"/>
            <a:ext cx="2971800" cy="38322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92162"/>
            <a:ext cx="6019799" cy="8080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199" y="1700960"/>
            <a:ext cx="2971800" cy="750887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541494"/>
            <a:ext cx="2971800" cy="329415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033272"/>
            <a:ext cx="1298448" cy="262432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371600"/>
            <a:ext cx="4953000" cy="3886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7248" y="5486400"/>
            <a:ext cx="4498848" cy="758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onlight - two content.png"/>
          <p:cNvPicPr>
            <a:picLocks noChangeAspect="1"/>
          </p:cNvPicPr>
          <p:nvPr/>
        </p:nvPicPr>
        <p:blipFill>
          <a:blip r:embed="rId2" cstate="print"/>
          <a:srcRect l="2281" t="1035" r="4562"/>
          <a:stretch>
            <a:fillRect/>
          </a:stretch>
        </p:blipFill>
        <p:spPr>
          <a:xfrm>
            <a:off x="0" y="0"/>
            <a:ext cx="9144000" cy="68543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3462"/>
            <a:ext cx="1295400" cy="2624138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5000" y="914400"/>
            <a:ext cx="5486400" cy="4495800"/>
          </a:xfrm>
          <a:prstGeom prst="ellipse">
            <a:avLst/>
          </a:prstGeom>
          <a:effectLst>
            <a:innerShdw blurRad="254000">
              <a:schemeClr val="tx1"/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4200" y="5486400"/>
            <a:ext cx="4495800" cy="76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oonlight master 2.png"/>
          <p:cNvPicPr>
            <a:picLocks noChangeAspect="1"/>
          </p:cNvPicPr>
          <p:nvPr/>
        </p:nvPicPr>
        <p:blipFill>
          <a:blip r:embed="rId13" cstate="print"/>
          <a:srcRect l="2391" t="1099" r="198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1" y="792162"/>
            <a:ext cx="5311562" cy="808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81201"/>
            <a:ext cx="5015753" cy="3841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47908"/>
            <a:ext cx="2133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C7BB29A0-D282-45A6-AE54-A4BB7FB709B7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544234"/>
            <a:ext cx="28956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033246"/>
            <a:ext cx="1066800" cy="215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bg2"/>
                </a:solidFill>
              </a:defRPr>
            </a:lvl1pPr>
          </a:lstStyle>
          <a:p>
            <a:fld id="{527B1E82-42A2-4ACB-B929-D57BA136A6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effectLst>
            <a:reflection blurRad="6350" stA="55000" endA="300" endPos="2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200"/>
        </a:spcBef>
        <a:buClr>
          <a:schemeClr val="bg2"/>
        </a:buClr>
        <a:buFontTx/>
        <a:buBlip>
          <a:blip r:embed="rId14"/>
        </a:buBlip>
        <a:defRPr sz="22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1200"/>
        </a:spcBef>
        <a:buFontTx/>
        <a:buBlip>
          <a:blip r:embed="rId15"/>
        </a:buBlip>
        <a:defRPr sz="20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spcBef>
          <a:spcPts val="1200"/>
        </a:spcBef>
        <a:buClrTx/>
        <a:buFont typeface="Arial" pitchFamily="34" charset="0"/>
        <a:buChar char="•"/>
        <a:defRPr sz="18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spcBef>
          <a:spcPts val="1200"/>
        </a:spcBef>
        <a:buClrTx/>
        <a:buFont typeface="Arial" pitchFamily="34" charset="0"/>
        <a:buChar char="•"/>
        <a:defRPr sz="1800" kern="120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spcBef>
          <a:spcPts val="1200"/>
        </a:spcBef>
        <a:buClrTx/>
        <a:buFont typeface="Arial" pitchFamily="34" charset="0"/>
        <a:buChar char="•"/>
        <a:defRPr sz="1800" kern="1200" baseline="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ts val="1200"/>
        </a:spcBef>
        <a:buClrTx/>
        <a:buFont typeface="Arial" pitchFamily="34" charset="0"/>
        <a:buChar char="•"/>
        <a:defRPr sz="1800" kern="1200" baseline="0">
          <a:gradFill>
            <a:gsLst>
              <a:gs pos="0">
                <a:schemeClr val="bg1"/>
              </a:gs>
              <a:gs pos="90000">
                <a:schemeClr val="bg2">
                  <a:lumMod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DASSC WRITING INQUIRY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 3</a:t>
            </a:r>
          </a:p>
          <a:p>
            <a:r>
              <a:rPr lang="en-US" dirty="0" smtClean="0"/>
              <a:t>Partnership with Aurora, Douglas, and Cherry Creek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will we meet?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it take to create the innovators that we need for the 21</a:t>
            </a:r>
            <a:r>
              <a:rPr lang="en-US" baseline="30000" dirty="0"/>
              <a:t>st</a:t>
            </a:r>
            <a:r>
              <a:rPr lang="en-US" dirty="0"/>
              <a:t> Century?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are the implications for today’s writing instruction?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will we meet?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9/28/12 </a:t>
            </a:r>
            <a:r>
              <a:rPr lang="en-US" dirty="0"/>
              <a:t>(9-3</a:t>
            </a:r>
            <a:r>
              <a:rPr lang="en-US" dirty="0" smtClean="0"/>
              <a:t>)</a:t>
            </a:r>
          </a:p>
          <a:p>
            <a:r>
              <a:rPr lang="en-US" dirty="0" smtClean="0"/>
              <a:t>11/7/12 </a:t>
            </a:r>
            <a:r>
              <a:rPr lang="en-US" dirty="0"/>
              <a:t>(10-3:30</a:t>
            </a:r>
            <a:r>
              <a:rPr lang="en-US" dirty="0" smtClean="0"/>
              <a:t>)</a:t>
            </a:r>
          </a:p>
          <a:p>
            <a:r>
              <a:rPr lang="en-US" dirty="0" smtClean="0"/>
              <a:t>2/1/13 </a:t>
            </a:r>
            <a:r>
              <a:rPr lang="en-US" dirty="0"/>
              <a:t>(9-3</a:t>
            </a:r>
            <a:r>
              <a:rPr lang="en-US" dirty="0" smtClean="0"/>
              <a:t>) </a:t>
            </a:r>
          </a:p>
          <a:p>
            <a:r>
              <a:rPr lang="en-US" dirty="0" smtClean="0"/>
              <a:t>4/9/13 </a:t>
            </a:r>
            <a:r>
              <a:rPr lang="en-US" dirty="0"/>
              <a:t>(9-3:00</a:t>
            </a:r>
            <a:r>
              <a:rPr lang="en-US" dirty="0" smtClean="0"/>
              <a:t>) </a:t>
            </a:r>
          </a:p>
          <a:p>
            <a:r>
              <a:rPr lang="en-US" dirty="0" smtClean="0"/>
              <a:t>5/8/13 </a:t>
            </a:r>
            <a:r>
              <a:rPr lang="en-US" dirty="0"/>
              <a:t>(10 -3:30)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Overview of the </a:t>
            </a:r>
            <a:r>
              <a:rPr lang="en-US" dirty="0" smtClean="0"/>
              <a:t>year</a:t>
            </a:r>
          </a:p>
          <a:p>
            <a:pPr lvl="0"/>
            <a:r>
              <a:rPr lang="en-US" dirty="0" smtClean="0"/>
              <a:t>Trios</a:t>
            </a:r>
            <a:endParaRPr lang="en-US" dirty="0" smtClean="0"/>
          </a:p>
          <a:p>
            <a:pPr lvl="0"/>
            <a:r>
              <a:rPr lang="en-US" dirty="0" smtClean="0"/>
              <a:t>Discussion of chapter 1, </a:t>
            </a:r>
            <a:r>
              <a:rPr lang="en-US" i="1" dirty="0" smtClean="0"/>
              <a:t>Creating Innovators</a:t>
            </a:r>
            <a:r>
              <a:rPr lang="en-US" dirty="0" smtClean="0"/>
              <a:t> by Tony Wagner, and video clip that accompanies the chapter</a:t>
            </a:r>
          </a:p>
          <a:p>
            <a:pPr lvl="0"/>
            <a:r>
              <a:rPr lang="en-US" dirty="0" smtClean="0"/>
              <a:t>Speakers: Joe Dillon and Molly Robbins</a:t>
            </a:r>
          </a:p>
          <a:p>
            <a:pPr lvl="0"/>
            <a:r>
              <a:rPr lang="en-US" dirty="0" smtClean="0"/>
              <a:t>Generation of inquiry topics</a:t>
            </a:r>
          </a:p>
          <a:p>
            <a:pPr lvl="0"/>
            <a:r>
              <a:rPr lang="en-US" dirty="0" smtClean="0"/>
              <a:t>Inquiry groups determine membership, focus question for the year, and plan for the year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 (Trios)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years that you’ve been teaching, what’s the most positive innovation that you’ve seen?</a:t>
            </a:r>
          </a:p>
          <a:p>
            <a:r>
              <a:rPr lang="en-US" dirty="0" smtClean="0"/>
              <a:t>When you think about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skills, what are you most curious about?</a:t>
            </a:r>
          </a:p>
          <a:p>
            <a:r>
              <a:rPr lang="en-US" dirty="0" smtClean="0"/>
              <a:t>What’s one new thing you’ve tried this year so far?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Writinginquiry.wikispaces.com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Inquiry’s our 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May presentations from each group:</a:t>
            </a:r>
          </a:p>
          <a:p>
            <a:pPr lvl="1"/>
            <a:r>
              <a:rPr lang="en-US" dirty="0" smtClean="0"/>
              <a:t>Answers </a:t>
            </a:r>
            <a:r>
              <a:rPr lang="en-US" dirty="0"/>
              <a:t>to the </a:t>
            </a:r>
            <a:r>
              <a:rPr lang="en-US" dirty="0" smtClean="0"/>
              <a:t>inquiry questions.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 smtClean="0"/>
              <a:t>lassroom </a:t>
            </a:r>
            <a:r>
              <a:rPr lang="en-US" dirty="0"/>
              <a:t>implications of the study. </a:t>
            </a:r>
            <a:endParaRPr lang="en-US" dirty="0" smtClean="0"/>
          </a:p>
          <a:p>
            <a:pPr lvl="2"/>
            <a:r>
              <a:rPr lang="en-US" dirty="0" smtClean="0"/>
              <a:t>Each </a:t>
            </a:r>
            <a:r>
              <a:rPr lang="en-US" dirty="0"/>
              <a:t>team member will apply </a:t>
            </a:r>
            <a:r>
              <a:rPr lang="en-US" dirty="0" smtClean="0"/>
              <a:t>insights </a:t>
            </a:r>
            <a:r>
              <a:rPr lang="en-US" dirty="0"/>
              <a:t>to the classroom. </a:t>
            </a:r>
            <a:endParaRPr lang="en-US" dirty="0" smtClean="0"/>
          </a:p>
          <a:p>
            <a:pPr lvl="2"/>
            <a:r>
              <a:rPr lang="en-US" dirty="0" smtClean="0"/>
              <a:t>If a </a:t>
            </a:r>
            <a:r>
              <a:rPr lang="en-US" dirty="0"/>
              <a:t>coach, </a:t>
            </a:r>
            <a:r>
              <a:rPr lang="en-US" dirty="0" smtClean="0"/>
              <a:t>work </a:t>
            </a:r>
            <a:r>
              <a:rPr lang="en-US" dirty="0"/>
              <a:t>with a classroom teacher to apply the findings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Tony Wagner’s Creating Innovators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our EQs in mind as you watch the video:</a:t>
            </a:r>
          </a:p>
          <a:p>
            <a:pPr lvl="1"/>
            <a:r>
              <a:rPr lang="en-US" dirty="0" smtClean="0"/>
              <a:t>What would it take to create the innovators that we need for the 21</a:t>
            </a:r>
            <a:r>
              <a:rPr lang="en-US" baseline="30000" dirty="0" smtClean="0"/>
              <a:t>st</a:t>
            </a:r>
            <a:r>
              <a:rPr lang="en-US" dirty="0" smtClean="0"/>
              <a:t> Century? </a:t>
            </a:r>
          </a:p>
          <a:p>
            <a:pPr lvl="1"/>
            <a:r>
              <a:rPr lang="en-US" dirty="0" smtClean="0"/>
              <a:t>What are the implications for today’s writing instruction?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onlight">
  <a:themeElements>
    <a:clrScheme name="Moonlight">
      <a:dk1>
        <a:srgbClr val="595959"/>
      </a:dk1>
      <a:lt1>
        <a:srgbClr val="FFFFFF"/>
      </a:lt1>
      <a:dk2>
        <a:srgbClr val="2AB7FF"/>
      </a:dk2>
      <a:lt2>
        <a:srgbClr val="DBE5F1"/>
      </a:lt2>
      <a:accent1>
        <a:srgbClr val="20378C"/>
      </a:accent1>
      <a:accent2>
        <a:srgbClr val="A20000"/>
      </a:accent2>
      <a:accent3>
        <a:srgbClr val="534088"/>
      </a:accent3>
      <a:accent4>
        <a:srgbClr val="2D9123"/>
      </a:accent4>
      <a:accent5>
        <a:srgbClr val="7E2C80"/>
      </a:accent5>
      <a:accent6>
        <a:srgbClr val="4A4EC5"/>
      </a:accent6>
      <a:hlink>
        <a:srgbClr val="BBECFF"/>
      </a:hlink>
      <a:folHlink>
        <a:srgbClr val="DDDDDD"/>
      </a:folHlink>
    </a:clrScheme>
    <a:fontScheme name="Moonlight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onlight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50000"/>
              </a:schemeClr>
            </a:gs>
            <a:gs pos="35000">
              <a:schemeClr val="phClr">
                <a:tint val="80000"/>
                <a:satMod val="200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path path="rect">
            <a:fillToRect l="100000" t="100000"/>
          </a:path>
        </a:gradFill>
        <a:gradFill rotWithShape="1">
          <a:gsLst>
            <a:gs pos="0">
              <a:schemeClr val="phClr">
                <a:shade val="60000"/>
                <a:satMod val="150000"/>
              </a:schemeClr>
            </a:gs>
            <a:gs pos="80000">
              <a:schemeClr val="phClr">
                <a:shade val="100000"/>
                <a:satMod val="130000"/>
              </a:schemeClr>
            </a:gs>
            <a:gs pos="100000">
              <a:schemeClr val="phClr">
                <a:tint val="90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atMod val="110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15000"/>
            </a:schemeClr>
          </a:solidFill>
          <a:prstDash val="solid"/>
        </a:ln>
      </a:lnStyleLst>
      <a:effectStyleLst>
        <a:effectStyle>
          <a:effectLst>
            <a:outerShdw blurRad="50800" dist="25400" dir="5400000" sx="101000" sy="101000" algn="ctr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12700" prst="softRound"/>
          </a:sp3d>
        </a:effectStyle>
        <a:effectStyle>
          <a:effectLst>
            <a:innerShdw blurRad="76200" dist="25400" dir="13500000">
              <a:srgbClr val="000000">
                <a:alpha val="60000"/>
              </a:srgbClr>
            </a:innerShdw>
            <a:softEdge rad="3175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lumMod val="90000"/>
              </a:schemeClr>
            </a:gs>
            <a:gs pos="30000">
              <a:schemeClr val="phClr">
                <a:lumMod val="75000"/>
              </a:schemeClr>
            </a:gs>
            <a:gs pos="100000">
              <a:schemeClr val="phClr">
                <a:lumMod val="10000"/>
              </a:schemeClr>
            </a:gs>
          </a:gsLst>
          <a:path path="rect">
            <a:fillToRect l="100000" t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Theme_Moonlight_theme</Template>
  <TotalTime>55</TotalTime>
  <Words>258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Moonlight</vt:lpstr>
      <vt:lpstr>DASSC WRITING INQUIRY</vt:lpstr>
      <vt:lpstr>Why will we meet?</vt:lpstr>
      <vt:lpstr>When will we meet?</vt:lpstr>
      <vt:lpstr>Our Agenda</vt:lpstr>
      <vt:lpstr>Introductions (Trios)</vt:lpstr>
      <vt:lpstr>Our wiki</vt:lpstr>
      <vt:lpstr>Inquiry’s our stance</vt:lpstr>
      <vt:lpstr>Tony Wagner’s Creating Innovators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DASSC WRITING INQUIRY</dc:title>
  <dc:creator>steviq</dc:creator>
  <cp:lastModifiedBy>steviq</cp:lastModifiedBy>
  <cp:revision>2</cp:revision>
  <dcterms:created xsi:type="dcterms:W3CDTF">2012-09-28T12:37:35Z</dcterms:created>
  <dcterms:modified xsi:type="dcterms:W3CDTF">2012-09-28T13:32:46Z</dcterms:modified>
</cp:coreProperties>
</file>